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4"/>
      <p:bold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Montserrat Medium" panose="020B0604020202020204" charset="-52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20" d="100"/>
          <a:sy n="120" d="100"/>
        </p:scale>
        <p:origin x="470" y="69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0.00</c:formatCode>
                <c:ptCount val="3"/>
                <c:pt idx="0">
                  <c:v>0.1</c:v>
                </c:pt>
                <c:pt idx="1">
                  <c:v>0.12</c:v>
                </c:pt>
                <c:pt idx="2" formatCode="General">
                  <c:v>0.09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5883136"/>
        <c:axId val="80741120"/>
      </c:lineChart>
      <c:catAx>
        <c:axId val="65883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80741120"/>
        <c:crosses val="autoZero"/>
        <c:auto val="1"/>
        <c:lblAlgn val="ctr"/>
        <c:lblOffset val="100"/>
        <c:noMultiLvlLbl val="0"/>
      </c:catAx>
      <c:valAx>
        <c:axId val="8074112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0.00" sourceLinked="1"/>
        <c:majorTickMark val="out"/>
        <c:minorTickMark val="none"/>
        <c:tickLblPos val="none"/>
        <c:crossAx val="6588313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Лист1!$A$3:$A$14</c:f>
              <c:strCache>
                <c:ptCount val="12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КУЛЬТУРЫ, СПОРТА, ОРГАНИЗАЦИИ ДОСУГА И РАЗВЛЕЧЕНИЙ</c:v>
                </c:pt>
                <c:pt idx="5">
                  <c:v>ДЕЯТЕЛЬНОСТЬ ГОСТИНИЦ И ПРЕДПРИЯТИЙ ОБЩЕСТВЕННОГО ПИТАНИЯ</c:v>
                </c:pt>
                <c:pt idx="6">
                  <c:v>ОБЕСПЕЧЕНИЕ ЭЛЕКТРИЧЕСКОЙ ЭНЕРГИЕЙ, ГАЗОМ И ПАРОМКОНДИЦИОНИРОВАНИЕ ВОЗДУХА</c:v>
                </c:pt>
                <c:pt idx="7">
                  <c:v>ОБРАБАТЫВАЮЩИЕ ПРОИЗВОДСТВА</c:v>
                </c:pt>
                <c:pt idx="8">
                  <c:v>ОБРАЗОВАНИЕ</c:v>
                </c:pt>
                <c:pt idx="9">
                  <c:v>СЕЛЬСКОЕ, ЛЕСНОЕ ХОЗЯЙСТВО, ОХОТА, РЫБОЛОВСТВО И РЫБОВОДСТВО</c:v>
                </c:pt>
                <c:pt idx="10">
                  <c:v>ТОРГОВЛЯ ОПТОВАЯ И РОЗНИЧНАЯРЕМОНТ АВТОТРАНСПОРТНЫХ СРЕДСТВ И МОТОЦИКЛОВ</c:v>
                </c:pt>
                <c:pt idx="11">
                  <c:v>ТРАНСПОРТИРОВКА И ХРАНЕНИЕ</c:v>
                </c:pt>
              </c:strCache>
            </c:strRef>
          </c:cat>
          <c:val>
            <c:numRef>
              <c:f>Лист1!$B$3:$B$14</c:f>
              <c:numCache>
                <c:formatCode>General</c:formatCode>
                <c:ptCount val="12"/>
                <c:pt idx="0">
                  <c:v>2</c:v>
                </c:pt>
                <c:pt idx="1">
                  <c:v>13</c:v>
                </c:pt>
                <c:pt idx="2">
                  <c:v>3</c:v>
                </c:pt>
                <c:pt idx="3">
                  <c:v>3</c:v>
                </c:pt>
                <c:pt idx="4">
                  <c:v>10</c:v>
                </c:pt>
                <c:pt idx="5">
                  <c:v>32</c:v>
                </c:pt>
                <c:pt idx="6">
                  <c:v>6</c:v>
                </c:pt>
                <c:pt idx="7">
                  <c:v>32</c:v>
                </c:pt>
                <c:pt idx="8">
                  <c:v>56</c:v>
                </c:pt>
                <c:pt idx="9">
                  <c:v>15</c:v>
                </c:pt>
                <c:pt idx="10">
                  <c:v>10</c:v>
                </c:pt>
                <c:pt idx="1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265408"/>
        <c:axId val="81266944"/>
      </c:barChart>
      <c:catAx>
        <c:axId val="8126540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81266944"/>
        <c:crosses val="autoZero"/>
        <c:auto val="0"/>
        <c:lblAlgn val="l"/>
        <c:lblOffset val="100"/>
        <c:noMultiLvlLbl val="0"/>
      </c:catAx>
      <c:valAx>
        <c:axId val="812669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1265408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</c:v>
                </c:pt>
                <c:pt idx="1">
                  <c:v>25</c:v>
                </c:pt>
                <c:pt idx="2">
                  <c:v>20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80763520"/>
        <c:axId val="81310080"/>
      </c:lineChart>
      <c:catAx>
        <c:axId val="80763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81310080"/>
        <c:crosses val="autoZero"/>
        <c:auto val="1"/>
        <c:lblAlgn val="ctr"/>
        <c:lblOffset val="100"/>
        <c:noMultiLvlLbl val="0"/>
      </c:catAx>
      <c:valAx>
        <c:axId val="8131008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8076352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</c:v>
                </c:pt>
                <c:pt idx="1">
                  <c:v>103</c:v>
                </c:pt>
                <c:pt idx="2">
                  <c:v>192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81337344"/>
        <c:axId val="81377152"/>
      </c:lineChart>
      <c:catAx>
        <c:axId val="81337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81377152"/>
        <c:crosses val="autoZero"/>
        <c:auto val="1"/>
        <c:lblAlgn val="ctr"/>
        <c:lblOffset val="100"/>
        <c:noMultiLvlLbl val="0"/>
      </c:catAx>
      <c:valAx>
        <c:axId val="8137715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81337344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05.02.2026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711930313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3918302082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844882938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4143987819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Calibri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196</cp:revision>
  <dcterms:created xsi:type="dcterms:W3CDTF">2023-05-18T06:46:50Z</dcterms:created>
  <dcterms:modified xsi:type="dcterms:W3CDTF">2026-02-05T10:59:56Z</dcterms:modified>
</cp:coreProperties>
</file>